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Orbitron"/>
      <p:regular r:id="rId28"/>
      <p:bold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E868BF-CB82-48F2-82E9-249AC8C2F0EC}">
  <a:tblStyle styleId="{B6E868BF-CB82-48F2-82E9-249AC8C2F0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Orbitron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rbitron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5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4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a694a1b8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a694a1b8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a694a1b8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a694a1b8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a694a1b8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a694a1b8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a694a1b8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a694a1b8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a694a1b8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a694a1b8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accfa903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accfa90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5c1699fb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b5c1699fb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5c1699fb8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5c1699fb8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7cebe1b9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7cebe1b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a694a1b8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a694a1b8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a694a1b8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a694a1b8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a694a1b8e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a694a1b8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645d68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4645d68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1094bccc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1094bccc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a694a1b8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a694a1b8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a694a1b8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a694a1b8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rbitron"/>
              <a:buNone/>
              <a:defRPr sz="3600"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rbitron"/>
              <a:buNone/>
              <a:defRPr sz="1600">
                <a:solidFill>
                  <a:schemeClr val="lt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67825" y="-1191976"/>
            <a:ext cx="956580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267825" y="-1240075"/>
            <a:ext cx="956580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rbitron"/>
              <a:buNone/>
              <a:defRPr sz="3600"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4537275" y="2253525"/>
            <a:ext cx="4381200" cy="2742900"/>
          </a:xfrm>
          <a:prstGeom prst="snip1Rect">
            <a:avLst>
              <a:gd fmla="val 12094" name="adj"/>
            </a:avLst>
          </a:prstGeom>
          <a:solidFill>
            <a:schemeClr val="accent3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537275" y="141550"/>
            <a:ext cx="4381200" cy="1867800"/>
          </a:xfrm>
          <a:prstGeom prst="snip1Rect">
            <a:avLst>
              <a:gd fmla="val 13904" name="adj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-3130" r="3129" t="0"/>
          <a:stretch/>
        </p:blipFill>
        <p:spPr>
          <a:xfrm>
            <a:off x="2728274" y="0"/>
            <a:ext cx="1591047" cy="14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976875" y="-84350"/>
            <a:ext cx="6290877" cy="53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>
            <a:off x="251125" y="1654950"/>
            <a:ext cx="3767100" cy="1896900"/>
          </a:xfrm>
          <a:prstGeom prst="snip1Rect">
            <a:avLst>
              <a:gd fmla="val 13904" name="adj"/>
            </a:avLst>
          </a:prstGeom>
          <a:solidFill>
            <a:schemeClr val="accent3"/>
          </a:solidFill>
          <a:ln cap="flat" cmpd="sng" w="76200">
            <a:solidFill>
              <a:schemeClr val="l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pic>
        <p:nvPicPr>
          <p:cNvPr id="33" name="Google Shape;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550" y="3519575"/>
            <a:ext cx="1900452" cy="162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4537275" y="141550"/>
            <a:ext cx="4381200" cy="4795800"/>
          </a:xfrm>
          <a:prstGeom prst="snip1Rect">
            <a:avLst>
              <a:gd fmla="val 8419" name="adj"/>
            </a:avLst>
          </a:prstGeom>
          <a:solidFill>
            <a:schemeClr val="accent6"/>
          </a:solidFill>
          <a:ln cap="flat" cmpd="sng" w="28575">
            <a:solidFill>
              <a:schemeClr val="accent5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-3130" r="3129" t="0"/>
          <a:stretch/>
        </p:blipFill>
        <p:spPr>
          <a:xfrm>
            <a:off x="2728274" y="0"/>
            <a:ext cx="1591047" cy="14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971550" y="-39975"/>
            <a:ext cx="6290877" cy="53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51125" y="1654950"/>
            <a:ext cx="3767100" cy="1896900"/>
          </a:xfrm>
          <a:prstGeom prst="snip1Rect">
            <a:avLst>
              <a:gd fmla="val 13904" name="adj"/>
            </a:avLst>
          </a:prstGeom>
          <a:solidFill>
            <a:schemeClr val="accent3"/>
          </a:solidFill>
          <a:ln cap="flat" cmpd="sng" w="76200">
            <a:solidFill>
              <a:schemeClr val="l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644675" y="210850"/>
            <a:ext cx="41664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3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  <p:pic>
        <p:nvPicPr>
          <p:cNvPr id="46" name="Google Shape;4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875" y="3519575"/>
            <a:ext cx="1900452" cy="162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1pPr>
            <a:lvl2pPr indent="-298450" lvl="1" marL="914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2pPr>
            <a:lvl3pPr indent="-298450" lvl="2" marL="1371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3pPr>
            <a:lvl4pPr indent="-298450" lvl="3" marL="18288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4pPr>
            <a:lvl5pPr indent="-298450" lvl="4" marL="22860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5pPr>
            <a:lvl6pPr indent="-298450" lvl="5" marL="27432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6pPr>
            <a:lvl7pPr indent="-298450" lvl="6" marL="3200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7pPr>
            <a:lvl8pPr indent="-298450" lvl="7" marL="3657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8pPr>
            <a:lvl9pPr indent="-29845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  <a:highlight>
                  <a:schemeClr val="accent2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526475" y="-232000"/>
            <a:ext cx="6290877" cy="53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4037900" y="958225"/>
            <a:ext cx="4779900" cy="10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>
                <a:solidFill>
                  <a:schemeClr val="l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title"/>
          </p:nvPr>
        </p:nvSpPr>
        <p:spPr>
          <a:xfrm>
            <a:off x="3928025" y="55875"/>
            <a:ext cx="50928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  <a:defRPr>
                <a:solidFill>
                  <a:schemeClr val="accent5"/>
                </a:solidFill>
              </a:defRPr>
            </a:lvl1pPr>
            <a:lvl2pPr indent="-298450" lvl="1" marL="914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2pPr>
            <a:lvl3pPr indent="-298450" lvl="2" marL="1371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3pPr>
            <a:lvl4pPr indent="-298450" lvl="3" marL="18288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4pPr>
            <a:lvl5pPr indent="-298450" lvl="4" marL="22860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5pPr>
            <a:lvl6pPr indent="-298450" lvl="5" marL="27432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6pPr>
            <a:lvl7pPr indent="-298450" lvl="6" marL="32004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●"/>
              <a:defRPr>
                <a:solidFill>
                  <a:schemeClr val="accent5"/>
                </a:solidFill>
              </a:defRPr>
            </a:lvl7pPr>
            <a:lvl8pPr indent="-298450" lvl="7" marL="3657600" rtl="0" algn="r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○"/>
              <a:defRPr>
                <a:solidFill>
                  <a:schemeClr val="accent5"/>
                </a:solidFill>
              </a:defRPr>
            </a:lvl8pPr>
            <a:lvl9pPr indent="-29845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100"/>
              <a:buChar char="■"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witter.com/TheLawsonC" TargetMode="External"/><Relationship Id="rId4" Type="http://schemas.openxmlformats.org/officeDocument/2006/relationships/hyperlink" Target="https://austin-ramsay.itch.io/beamsaber" TargetMode="External"/><Relationship Id="rId5" Type="http://schemas.openxmlformats.org/officeDocument/2006/relationships/hyperlink" Target="http://www.bladesinthedark.com/" TargetMode="External"/><Relationship Id="rId6" Type="http://schemas.openxmlformats.org/officeDocument/2006/relationships/hyperlink" Target="http://creativecommons.org/licenses/by/3.0/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9" Type="http://schemas.openxmlformats.org/officeDocument/2006/relationships/slide" Target="/ppt/slides/slide7.xml"/><Relationship Id="rId15" Type="http://schemas.openxmlformats.org/officeDocument/2006/relationships/slide" Target="/ppt/slides/slide13.xml"/><Relationship Id="rId14" Type="http://schemas.openxmlformats.org/officeDocument/2006/relationships/slide" Target="/ppt/slides/slide12.xml"/><Relationship Id="rId17" Type="http://schemas.openxmlformats.org/officeDocument/2006/relationships/slide" Target="/ppt/slides/slide15.xml"/><Relationship Id="rId16" Type="http://schemas.openxmlformats.org/officeDocument/2006/relationships/slide" Target="/ppt/slides/slide14.xml"/><Relationship Id="rId5" Type="http://schemas.openxmlformats.org/officeDocument/2006/relationships/slide" Target="/ppt/slides/slide5.xml"/><Relationship Id="rId19" Type="http://schemas.openxmlformats.org/officeDocument/2006/relationships/slide" Target="/ppt/slides/slide17.xml"/><Relationship Id="rId6" Type="http://schemas.openxmlformats.org/officeDocument/2006/relationships/slide" Target="/ppt/slides/slide5.xml"/><Relationship Id="rId18" Type="http://schemas.openxmlformats.org/officeDocument/2006/relationships/slide" Target="/ppt/slides/slide16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53412">
            <a:off x="5916042" y="-1144800"/>
            <a:ext cx="169481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rbitron"/>
                <a:ea typeface="Orbitron"/>
                <a:cs typeface="Orbitron"/>
                <a:sym typeface="Orbitron"/>
              </a:rPr>
              <a:t>The </a:t>
            </a:r>
            <a:r>
              <a:rPr lang="en"/>
              <a:t>Wellspring</a:t>
            </a:r>
            <a:endParaRPr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311700" y="1497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rbitron"/>
                <a:ea typeface="Orbitron"/>
                <a:cs typeface="Orbitron"/>
                <a:sym typeface="Orbitron"/>
              </a:rPr>
              <a:t>A</a:t>
            </a:r>
            <a:r>
              <a:rPr lang="en">
                <a:latin typeface="Orbitron"/>
                <a:ea typeface="Orbitron"/>
                <a:cs typeface="Orbitron"/>
                <a:sym typeface="Orbitron"/>
              </a:rPr>
              <a:t> Supply Drop</a:t>
            </a:r>
            <a:r>
              <a:rPr lang="en">
                <a:latin typeface="Orbitron"/>
                <a:ea typeface="Orbitron"/>
                <a:cs typeface="Orbitron"/>
                <a:sym typeface="Orbitron"/>
              </a:rPr>
              <a:t> Playbook By Lawson Coleman</a:t>
            </a:r>
            <a:br>
              <a:rPr lang="en"/>
            </a:br>
            <a:br>
              <a:rPr lang="en"/>
            </a:br>
            <a:r>
              <a:rPr lang="en"/>
              <a:t>For Austin Ramsay’s Beam Saber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225" y="4388627"/>
            <a:ext cx="1913501" cy="5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 Abilities</a:t>
            </a:r>
            <a:endParaRPr/>
          </a:p>
        </p:txBody>
      </p:sp>
      <p:sp>
        <p:nvSpPr>
          <p:cNvPr id="174" name="Google Shape;174;p23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 u="sng"/>
              <a:t>Roots Run Deep:</a:t>
            </a:r>
            <a:r>
              <a:rPr lang="en" sz="1600"/>
              <a:t> </a:t>
            </a:r>
            <a:r>
              <a:rPr lang="en" sz="1200"/>
              <a:t>When you push yourself, you can do one of the following in addition to the normal benefits: Entangle an area or target in stalks and roots, Lift yourself to a new position with vines, or Create a barrier out of Heavy Bark. The Scale of these effects matches the scale of the action being taken.</a:t>
            </a:r>
            <a:endParaRPr sz="900"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 Abilities</a:t>
            </a:r>
            <a:endParaRPr/>
          </a:p>
        </p:txBody>
      </p:sp>
      <p:sp>
        <p:nvSpPr>
          <p:cNvPr id="183" name="Google Shape;183;p24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 u="sng"/>
              <a:t>An Eye For Kindness</a:t>
            </a:r>
            <a:r>
              <a:rPr b="1" i="1" lang="en" sz="1800" u="sng"/>
              <a:t>:</a:t>
            </a:r>
            <a:r>
              <a:rPr b="1" i="1" lang="en" sz="1800"/>
              <a:t> </a:t>
            </a:r>
            <a:r>
              <a:rPr lang="en" sz="1500"/>
              <a:t>You always know what a person needs to be put at ease.</a:t>
            </a:r>
            <a:endParaRPr sz="1500"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6" name="Google Shape;186;p24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 Abilities</a:t>
            </a:r>
            <a:endParaRPr/>
          </a:p>
        </p:txBody>
      </p:sp>
      <p:sp>
        <p:nvSpPr>
          <p:cNvPr id="192" name="Google Shape;192;p25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Not now, not yet: </a:t>
            </a:r>
            <a:r>
              <a:rPr lang="en" sz="1400"/>
              <a:t>You may spend your spark to ignore the effects of damage to your vehicle for the remainder of the mission.	</a:t>
            </a:r>
            <a:r>
              <a:rPr lang="en" sz="1200"/>
              <a:t>		</a:t>
            </a:r>
            <a:r>
              <a:rPr lang="en"/>
              <a:t>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								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4" name="Google Shape;194;p25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9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 Abilities</a:t>
            </a:r>
            <a:endParaRPr/>
          </a:p>
        </p:txBody>
      </p:sp>
      <p:sp>
        <p:nvSpPr>
          <p:cNvPr id="201" name="Google Shape;201;p26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See Their Journey Through:</a:t>
            </a:r>
            <a:r>
              <a:rPr lang="en" sz="1500"/>
              <a:t>When you spend your drive clocks on someone else’s agenda, mark 3 XP per clock spent. 	</a:t>
            </a:r>
            <a:r>
              <a:rPr lang="en" sz="1200"/>
              <a:t>									</a:t>
            </a:r>
            <a:r>
              <a:rPr lang="en"/>
              <a:t>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								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 Abilities</a:t>
            </a:r>
            <a:endParaRPr/>
          </a:p>
        </p:txBody>
      </p:sp>
      <p:sp>
        <p:nvSpPr>
          <p:cNvPr id="210" name="Google Shape;210;p27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Let Me Get to the Point Here:</a:t>
            </a:r>
            <a:r>
              <a:rPr lang="en" sz="1200"/>
              <a:t> </a:t>
            </a:r>
            <a:r>
              <a:rPr lang="en"/>
              <a:t>When you provide honest advice to a person when it would be easier to provide platitudes, you may both heal 2 stress. Additionally, you can heal pilots far from your vehicle using Life from a Machine of Death.	</a:t>
            </a:r>
            <a:r>
              <a:rPr lang="en" sz="1200"/>
              <a:t>									</a:t>
            </a:r>
            <a:r>
              <a:rPr lang="en"/>
              <a:t>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								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3" name="Google Shape;213;p27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4521850" y="118400"/>
            <a:ext cx="4418100" cy="4878000"/>
          </a:xfrm>
          <a:prstGeom prst="snip1Rect">
            <a:avLst>
              <a:gd fmla="val 6362" name="adj"/>
            </a:avLst>
          </a:prstGeom>
          <a:solidFill>
            <a:schemeClr val="accent3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</a:t>
            </a:r>
            <a:r>
              <a:rPr lang="en"/>
              <a:t> </a:t>
            </a:r>
            <a:r>
              <a:rPr lang="en"/>
              <a:t>Abilities</a:t>
            </a:r>
            <a:endParaRPr/>
          </a:p>
        </p:txBody>
      </p:sp>
      <p:sp>
        <p:nvSpPr>
          <p:cNvPr id="220" name="Google Shape;220;p28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Veteran</a:t>
            </a:r>
            <a:r>
              <a:rPr b="1" i="1" lang="en" sz="1800" u="sng"/>
              <a:t>:</a:t>
            </a:r>
            <a:r>
              <a:rPr b="1" i="1" lang="en" sz="1800" u="sng"/>
              <a:t> </a:t>
            </a:r>
            <a:r>
              <a:rPr lang="en" sz="1800"/>
              <a:t>Choose a special ability from another source. Can be taken up to three times.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								</a:t>
            </a:r>
            <a:endParaRPr/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4644675" y="1662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2821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What’s really going on here?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Who here is hesitant?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What can I leverage that others can’t?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Is the soil here capable of supporting roots?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Are there any injured nearby?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How can I deescalate the situation?</a:t>
            </a:r>
            <a:endParaRPr sz="1700">
              <a:solidFill>
                <a:schemeClr val="accent5"/>
              </a:solidFill>
            </a:endParaRPr>
          </a:p>
        </p:txBody>
      </p:sp>
      <p:sp>
        <p:nvSpPr>
          <p:cNvPr id="228" name="Google Shape;228;p29"/>
          <p:cNvSpPr txBox="1"/>
          <p:nvPr>
            <p:ph idx="2" type="body"/>
          </p:nvPr>
        </p:nvSpPr>
        <p:spPr>
          <a:xfrm>
            <a:off x="4832400" y="1505700"/>
            <a:ext cx="39999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They’re too focused on destruction. I should teach them to keep a garden.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They are a beacon of kindness in this war. I will endeavor to make sure their light is not dimmed.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Their methods concern me. I’ll try to make sure they don’t step too far.</a:t>
            </a:r>
            <a:endParaRPr sz="1700">
              <a:solidFill>
                <a:schemeClr val="accent5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Char char="-"/>
            </a:pPr>
            <a:r>
              <a:rPr lang="en" sz="1700">
                <a:solidFill>
                  <a:schemeClr val="accent5"/>
                </a:solidFill>
              </a:rPr>
              <a:t>They are directionless. I may be able to help them find their path.</a:t>
            </a:r>
            <a:endParaRPr sz="1700">
              <a:solidFill>
                <a:schemeClr val="accent5"/>
              </a:solidFill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077" y="0"/>
            <a:ext cx="1316925" cy="122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>
            <p:ph type="title"/>
          </p:nvPr>
        </p:nvSpPr>
        <p:spPr>
          <a:xfrm>
            <a:off x="311725" y="196125"/>
            <a:ext cx="4876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Gather Information Questions</a:t>
            </a:r>
            <a:endParaRPr/>
          </a:p>
        </p:txBody>
      </p:sp>
      <p:sp>
        <p:nvSpPr>
          <p:cNvPr id="231" name="Google Shape;231;p29"/>
          <p:cNvSpPr txBox="1"/>
          <p:nvPr>
            <p:ph idx="3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32" name="Google Shape;232;p29"/>
          <p:cNvSpPr txBox="1"/>
          <p:nvPr>
            <p:ph type="title"/>
          </p:nvPr>
        </p:nvSpPr>
        <p:spPr>
          <a:xfrm>
            <a:off x="5311025" y="220525"/>
            <a:ext cx="4876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Starting Beliefs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1174">
            <a:off x="7143392" y="1734466"/>
            <a:ext cx="2034566" cy="133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077" y="0"/>
            <a:ext cx="1316925" cy="122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r>
              <a:rPr lang="en"/>
              <a:t>Wellspring</a:t>
            </a:r>
            <a:r>
              <a:rPr lang="en"/>
              <a:t> Allies And Rivals</a:t>
            </a:r>
            <a:endParaRPr/>
          </a:p>
        </p:txBody>
      </p:sp>
      <p:sp>
        <p:nvSpPr>
          <p:cNvPr id="240" name="Google Shape;240;p30"/>
          <p:cNvSpPr txBox="1"/>
          <p:nvPr>
            <p:ph idx="3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14</a:t>
            </a: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5346">
            <a:off x="2963971" y="1851596"/>
            <a:ext cx="2315650" cy="2615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30"/>
          <p:cNvGraphicFramePr/>
          <p:nvPr/>
        </p:nvGraphicFramePr>
        <p:xfrm>
          <a:off x="127300" y="135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{B6E868BF-CB82-48F2-82E9-249AC8C2F0EC}</a:tableStyleId>
              </a:tblPr>
              <a:tblGrid>
                <a:gridCol w="421775"/>
                <a:gridCol w="3819275"/>
              </a:tblGrid>
              <a:tr h="45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d6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 Allies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tired and wavering Mech pilot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resistance cell leader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an intrepid botanist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community representative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hopeful musician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Roll twice. First result is their background, second is their current life.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3" name="Google Shape;243;p30"/>
          <p:cNvGraphicFramePr/>
          <p:nvPr/>
        </p:nvGraphicFramePr>
        <p:xfrm>
          <a:off x="4697925" y="135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{B6E868BF-CB82-48F2-82E9-249AC8C2F0EC}</a:tableStyleId>
              </a:tblPr>
              <a:tblGrid>
                <a:gridCol w="421775"/>
                <a:gridCol w="3819275"/>
              </a:tblGrid>
              <a:tr h="45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d6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 Rivals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calculating General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strict beaurocrat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cynical politician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zealous and cruel Mech pilot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_____, a reckless and selfish starbreaker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Roll twice. First result is their background, second is their current life.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 &amp; Required Texts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4295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/>
              <a:t>This playbook was made </a:t>
            </a:r>
            <a:r>
              <a:rPr b="1" i="1" lang="en" sz="1200"/>
              <a:t>on the unceded traditional territories of the Matsqui, Kwantlen, Katzie, and Semiahmoo First Nations.</a:t>
            </a:r>
            <a:endParaRPr b="1" i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 </a:t>
            </a:r>
            <a:r>
              <a:rPr lang="en" sz="1100"/>
              <a:t>Wellspring</a:t>
            </a:r>
            <a:r>
              <a:rPr lang="en" sz="1100"/>
              <a:t> </a:t>
            </a:r>
            <a:r>
              <a:rPr lang="en" sz="1100"/>
              <a:t>Designed &amp; Written by: Lawson Coleman                                                          Playtested by: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 </a:t>
            </a:r>
            <a:r>
              <a:rPr lang="en" sz="1100"/>
              <a:t>Wellspring</a:t>
            </a:r>
            <a:r>
              <a:rPr lang="en" sz="1100"/>
              <a:t> is an in-development playbook, and the design &amp; layout in this PDF is subject to change for any multitude of reasons.Some </a:t>
            </a:r>
            <a:r>
              <a:rPr lang="en" sz="1100"/>
              <a:t>Abilities</a:t>
            </a:r>
            <a:r>
              <a:rPr lang="en" sz="1100"/>
              <a:t> or gear may be imbalanced, and your mileage may vary.                  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There will be a more formal feedback system coming eventually after the release of the </a:t>
            </a:r>
            <a:r>
              <a:rPr lang="en" sz="1100"/>
              <a:t>Wellspring</a:t>
            </a:r>
            <a:r>
              <a:rPr lang="en" sz="1100"/>
              <a:t> V0.2, but in the meantime you can either @ me on twitter or leave a comment on itch.io(please try to be respectful &amp; patient if you do either of these things,&amp; I will return the favor).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If you are interested in following updates on the </a:t>
            </a:r>
            <a:r>
              <a:rPr lang="en" sz="1100"/>
              <a:t>Wellspring</a:t>
            </a:r>
            <a:r>
              <a:rPr lang="en" sz="1100"/>
              <a:t>(and other things I make), you can follow me on twitter </a:t>
            </a:r>
            <a:r>
              <a:rPr lang="en" sz="11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@TheLawsonC</a:t>
            </a:r>
            <a:r>
              <a:rPr lang="en" sz="1100"/>
              <a:t>!</a:t>
            </a:r>
            <a:br>
              <a:rPr lang="en" sz="1100"/>
            </a:br>
            <a:endParaRPr sz="1100"/>
          </a:p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4832400" y="14295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Game Mechanics listed in this playbook require a copy of Beam Saber by Austin Ramsay, which can be found here: </a:t>
            </a:r>
            <a:r>
              <a:rPr lang="en" sz="12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Beam Saber by Austin Ramsay</a:t>
            </a:r>
            <a:r>
              <a:rPr lang="en" sz="1200">
                <a:solidFill>
                  <a:srgbClr val="FF0000"/>
                </a:solidFill>
              </a:rPr>
              <a:t>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Thank you to Austin for Designing &amp; Writing such an awesome game, and for cultivating a creative &amp; positive culture around the beam saber community. I’ve had a great time running beam saber, and designing for it has been a refreshing exercise.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Beam Saber is a Forged in the Dark Game, which is based on Blades in the Dark (found at </a:t>
            </a:r>
            <a:r>
              <a:rPr lang="en" sz="1200" u="sng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http://www.bladesinthedark.com/</a:t>
            </a:r>
            <a:r>
              <a:rPr lang="en" sz="1200">
                <a:solidFill>
                  <a:srgbClr val="FF0000"/>
                </a:solidFill>
              </a:rPr>
              <a:t> </a:t>
            </a:r>
            <a:r>
              <a:rPr lang="en" sz="1200"/>
              <a:t>), product of One Seven Design, developed and authored by John Harper, and licensed for our use under the Creative Commons Attribution 3.0 Unported license (</a:t>
            </a:r>
            <a:r>
              <a:rPr lang="en" sz="1200" u="sng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http://creativecommons.org/licenses/by/3.0/</a:t>
            </a:r>
            <a:r>
              <a:rPr lang="en" sz="1200"/>
              <a:t>).</a:t>
            </a:r>
            <a:endParaRPr sz="12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7077" y="0"/>
            <a:ext cx="1316925" cy="12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rbitron"/>
                <a:ea typeface="Orbitron"/>
                <a:cs typeface="Orbitron"/>
                <a:sym typeface="Orbitron"/>
              </a:rPr>
              <a:t>Table of Contents</a:t>
            </a:r>
            <a:endParaRPr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55225" y="1346925"/>
            <a:ext cx="8244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/>
              </a:rPr>
              <a:t>1: Touchstones/ Pilot Gear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/>
              </a:rPr>
              <a:t>2: Starting Build/Play The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/>
              </a:rPr>
              <a:t>Wellspring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6"/>
              </a:rPr>
              <a:t> if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7"/>
              </a:rPr>
              <a:t>.../Vehicle Gear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8"/>
              </a:rPr>
              <a:t>3: Starting Ability: Life From A Machine of Death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9"/>
              </a:rPr>
              <a:t>4: Starting Ability: Speak to Plants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0"/>
              </a:rPr>
              <a:t>5: Ability: No More Abstractions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1"/>
              </a:rPr>
              <a:t>6: Ability: The Door’s always open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2"/>
              </a:rPr>
              <a:t>7: Ability: Roots Run Deep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3"/>
              </a:rPr>
              <a:t>8: Ability: An Eye For Kindness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4"/>
              </a:rPr>
              <a:t>9: Ability: Not Now, Not Yet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5"/>
              </a:rPr>
              <a:t>10: Ability: See Their Journey Through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6"/>
              </a:rPr>
              <a:t>11: Ability: Let Me Get to the Point Here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7"/>
              </a:rPr>
              <a:t>12: Ability: Veteran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8"/>
              </a:rPr>
              <a:t>13: Example Gather Information Questions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9"/>
              </a:rPr>
              <a:t>14: Example Allies and rivals/Example Handlers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27077" y="0"/>
            <a:ext cx="1316925" cy="12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2">
            <a:off x="7566767" y="271240"/>
            <a:ext cx="2034566" cy="133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311725" y="500925"/>
            <a:ext cx="33663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Touchstones</a:t>
            </a:r>
            <a:endParaRPr sz="3200"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64100" y="10952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Poison Ivy(DC comics), The Witch In Glass &amp; Alyosha(Friends at the Table), D&amp;D Druids, Mother Earth’s Plantasia by Mort Garson, Caduceus Clay(Critical Role)</a:t>
            </a:r>
            <a:endParaRPr/>
          </a:p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4037900" y="958225"/>
            <a:ext cx="4779900" cy="41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 Fine Set of Gardening Tools(1 Load): </a:t>
            </a:r>
            <a:r>
              <a:rPr lang="en" sz="900"/>
              <a:t>A collection of spades, clippers, fertilizer, and other tools for tending to plant life.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A Seed Pouch (1 Load Per use):</a:t>
            </a:r>
            <a:r>
              <a:rPr lang="en" sz="900"/>
              <a:t> A wide array of fast-growing plant seeds. When you throw a handful of seeds at a target or location, a plant grows from them in seconds, which survives for about an hour before withering. Choose an effect that the plant creates for each use:                                                                                                                                              - A cloud of spores that that puts a person to sleep when inhaled.                                                     - A thick, glue-like substance that obstructs machinery.              	                                                                                  - A Thicket of Giant, </a:t>
            </a:r>
            <a:r>
              <a:rPr lang="en" sz="900"/>
              <a:t>carnivorous</a:t>
            </a:r>
            <a:r>
              <a:rPr lang="en" sz="900"/>
              <a:t> plants.                                                                                              - A Flammable oil that covers and spreads to objects easily                                                                       - A High-pressure growth that bursts upon contact, launching heavy spines at high speeds.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A Reminder of home(1 Load):</a:t>
            </a:r>
            <a:r>
              <a:rPr lang="en" sz="1100"/>
              <a:t> </a:t>
            </a:r>
            <a:r>
              <a:rPr lang="en" sz="900"/>
              <a:t>A keepsake, photograph, or other item that grounds you in times of stress. When you would normally take a scar while holding this, instead take a point of breakdown and describe how your memories of home kept you going.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A Grounding Tool(1 Load): </a:t>
            </a:r>
            <a:r>
              <a:rPr lang="en" sz="900"/>
              <a:t>A Staff, Wand, Rod, Device, Stone, etc. that provides improved position and effect when dealing with plants and similar organisms. 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Your Own Custom Vehicle(0 Load): </a:t>
            </a:r>
            <a:r>
              <a:rPr lang="en" sz="1000"/>
              <a:t>The vehicle assigned to you suitable to your needs. It’s represented by the Vehicle entry on your Pilot sheet.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7" name="Google Shape;117;p17"/>
          <p:cNvSpPr txBox="1"/>
          <p:nvPr>
            <p:ph idx="3" type="title"/>
          </p:nvPr>
        </p:nvSpPr>
        <p:spPr>
          <a:xfrm>
            <a:off x="3928025" y="55875"/>
            <a:ext cx="50928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Gear</a:t>
            </a:r>
            <a:endParaRPr/>
          </a:p>
        </p:txBody>
      </p:sp>
      <p:sp>
        <p:nvSpPr>
          <p:cNvPr id="118" name="Google Shape;118;p17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-230400" y="3893075"/>
            <a:ext cx="3981600" cy="1292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76200" y="3073775"/>
            <a:ext cx="36750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Wellspring</a:t>
            </a:r>
            <a:r>
              <a:rPr lang="en" sz="2200"/>
              <a:t> end of mission XP Trigger:</a:t>
            </a:r>
            <a:endParaRPr sz="2200"/>
          </a:p>
        </p:txBody>
      </p:sp>
      <p:sp>
        <p:nvSpPr>
          <p:cNvPr id="121" name="Google Shape;121;p17"/>
          <p:cNvSpPr txBox="1"/>
          <p:nvPr/>
        </p:nvSpPr>
        <p:spPr>
          <a:xfrm>
            <a:off x="87875" y="3947175"/>
            <a:ext cx="355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Mark XP if you addressed a challenge with Patience or Fortitude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2">
            <a:off x="7566767" y="271240"/>
            <a:ext cx="2034566" cy="133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Starting Build</a:t>
            </a:r>
            <a:endParaRPr sz="3700"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87900" y="18572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+2 Interface, +1 Survey, Starting Abilities          </a:t>
            </a:r>
            <a:endParaRPr sz="2200"/>
          </a:p>
        </p:txBody>
      </p:sp>
      <p:sp>
        <p:nvSpPr>
          <p:cNvPr id="129" name="Google Shape;129;p18"/>
          <p:cNvSpPr txBox="1"/>
          <p:nvPr>
            <p:ph idx="2" type="body"/>
          </p:nvPr>
        </p:nvSpPr>
        <p:spPr>
          <a:xfrm>
            <a:off x="4037900" y="958225"/>
            <a:ext cx="4779900" cy="40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 Fine Farming Implement(1 Load): </a:t>
            </a:r>
            <a:r>
              <a:rPr lang="en" sz="1100"/>
              <a:t>A Chainsaw, Spade, Claw, Plow, Industrial Hose or other Mechanical tool meant for Harvesting or maintaining plants that is just as good as a weapon.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A Hydroponic Garden(1 Load Per use):</a:t>
            </a:r>
            <a:r>
              <a:rPr lang="en" sz="1000"/>
              <a:t> </a:t>
            </a:r>
            <a:r>
              <a:rPr lang="en" sz="1100"/>
              <a:t>A Garden with the amenities necessary to be capable of growing the seeds from your pouch at Vehicle Scale, whose effects last for about an hour before withering.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A Mundane Appearance(1 Load):</a:t>
            </a:r>
            <a:r>
              <a:rPr lang="en" sz="1200"/>
              <a:t> </a:t>
            </a:r>
            <a:r>
              <a:rPr lang="en" sz="1100"/>
              <a:t>Looks like the average labor-oriented machine, even under some scrutiny.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Internal Tool Sheds(1 Load per use):</a:t>
            </a:r>
            <a:r>
              <a:rPr b="1" lang="en"/>
              <a:t> </a:t>
            </a:r>
            <a:r>
              <a:rPr lang="en" sz="1100"/>
              <a:t>A Shed that is packed with all sorts of tools of the trade. Counts as 3 load of pilot tools, outfits, supplies or gear per use.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18"/>
          <p:cNvSpPr txBox="1"/>
          <p:nvPr>
            <p:ph idx="3" type="title"/>
          </p:nvPr>
        </p:nvSpPr>
        <p:spPr>
          <a:xfrm>
            <a:off x="3928025" y="55875"/>
            <a:ext cx="50928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Vehicle Gear</a:t>
            </a:r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76200" y="3347075"/>
            <a:ext cx="37668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Play The </a:t>
            </a:r>
            <a:r>
              <a:rPr lang="en" sz="2400"/>
              <a:t>Wellspring</a:t>
            </a:r>
            <a:r>
              <a:rPr lang="en" sz="2400"/>
              <a:t> if...</a:t>
            </a:r>
            <a:endParaRPr sz="2400"/>
          </a:p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-230400" y="4211000"/>
            <a:ext cx="3981600" cy="974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4075" y="4326925"/>
            <a:ext cx="3555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are interested in playing a “non-violent” character, introducing more fantastical elements to your game, enjoy playing support/healer classes, or if you just like the idea of plant magic in a mecha TTRPG.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4644675" y="210850"/>
            <a:ext cx="41664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Abilities</a:t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Life From a Machine of Death:</a:t>
            </a:r>
            <a:r>
              <a:rPr b="1" lang="en"/>
              <a:t> </a:t>
            </a:r>
            <a:r>
              <a:rPr lang="en" sz="1200"/>
              <a:t>Your vehicle can take the level 1 damage “Entangled: Debilitated by growing plant life” to fully heal a harm of any level to a nearby pilot. This Damage can only be repaired by cutting loose with the healed pilot.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644675" y="210850"/>
            <a:ext cx="41664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Abilities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 u="sng"/>
              <a:t>Speak to Plants</a:t>
            </a:r>
            <a:r>
              <a:rPr b="1" i="1" lang="en" sz="1800" u="sng"/>
              <a:t>:</a:t>
            </a:r>
            <a:r>
              <a:rPr b="1" lang="en"/>
              <a:t> </a:t>
            </a:r>
            <a:r>
              <a:rPr lang="en" sz="1200"/>
              <a:t>You are capable of commanding mundane plant life, and can communicate with and be conveyed basic information about a situation by some. When your technical skill of using these abilities would be strained, you may roll interface in place of another action.</a:t>
            </a:r>
            <a:endParaRPr/>
          </a:p>
        </p:txBody>
      </p:sp>
      <p:sp>
        <p:nvSpPr>
          <p:cNvPr id="150" name="Google Shape;150;p20"/>
          <p:cNvSpPr txBox="1"/>
          <p:nvPr>
            <p:ph idx="3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 Abilities</a:t>
            </a:r>
            <a:endParaRPr/>
          </a:p>
        </p:txBody>
      </p:sp>
      <p:sp>
        <p:nvSpPr>
          <p:cNvPr id="156" name="Google Shape;156;p21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/>
              <a:t>No more abstractions: </a:t>
            </a:r>
            <a:r>
              <a:rPr lang="en"/>
              <a:t>In place of taking damage to your vehicle as a result of Life From a Machine of Death , you may take an equivalent level  of har</a:t>
            </a:r>
            <a:r>
              <a:rPr lang="en"/>
              <a:t>m </a:t>
            </a:r>
            <a:r>
              <a:rPr lang="en"/>
              <a:t>instead.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								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11725" y="500925"/>
            <a:ext cx="37065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Wellspring</a:t>
            </a:r>
            <a:r>
              <a:rPr lang="en"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"/>
              <a:t>Abilities</a:t>
            </a:r>
            <a:endParaRPr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65" name="Google Shape;165;p22"/>
          <p:cNvSpPr txBox="1"/>
          <p:nvPr>
            <p:ph idx="3" type="body"/>
          </p:nvPr>
        </p:nvSpPr>
        <p:spPr>
          <a:xfrm>
            <a:off x="311725" y="1738750"/>
            <a:ext cx="3602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en" sz="1800" u="sng"/>
              <a:t>The Door’s Always Open: </a:t>
            </a:r>
            <a:r>
              <a:rPr lang="en"/>
              <a:t>Each Downtime, the first time you cut loose costs you 0 downtime actions. Whenever a connection clock involving you is ticked, mark XP. </a:t>
            </a:r>
            <a:endParaRPr b="1"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4644675" y="2376025"/>
            <a:ext cx="4166400" cy="25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>
            <p:ph idx="2" type="body"/>
          </p:nvPr>
        </p:nvSpPr>
        <p:spPr>
          <a:xfrm>
            <a:off x="4644675" y="210850"/>
            <a:ext cx="4166400" cy="17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>
            <p:ph idx="4" type="body"/>
          </p:nvPr>
        </p:nvSpPr>
        <p:spPr>
          <a:xfrm>
            <a:off x="8396250" y="0"/>
            <a:ext cx="6798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003D12"/>
      </a:dk1>
      <a:lt1>
        <a:srgbClr val="FF8800"/>
      </a:lt1>
      <a:dk2>
        <a:srgbClr val="D37B52"/>
      </a:dk2>
      <a:lt2>
        <a:srgbClr val="D37E35"/>
      </a:lt2>
      <a:accent1>
        <a:srgbClr val="FF5600"/>
      </a:accent1>
      <a:accent2>
        <a:srgbClr val="BBE6A1"/>
      </a:accent2>
      <a:accent3>
        <a:srgbClr val="8ADA71"/>
      </a:accent3>
      <a:accent4>
        <a:srgbClr val="41B845"/>
      </a:accent4>
      <a:accent5>
        <a:srgbClr val="005A28"/>
      </a:accent5>
      <a:accent6>
        <a:srgbClr val="FEFFD0"/>
      </a:accent6>
      <a:hlink>
        <a:srgbClr val="FF6300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